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635" r:id="rId3"/>
    <p:sldId id="296" r:id="rId4"/>
    <p:sldId id="288" r:id="rId5"/>
    <p:sldId id="642" r:id="rId6"/>
    <p:sldId id="643" r:id="rId7"/>
    <p:sldId id="637" r:id="rId8"/>
    <p:sldId id="640" r:id="rId9"/>
    <p:sldId id="641" r:id="rId10"/>
    <p:sldId id="2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F3568-5042-4E4F-84BD-9B3AF703A056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11553-3D2B-4703-96F5-335D37355243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D0D7C8-D0DD-4F03-B33D-A9C58BB9CB31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9D23-099E-4C30-B3DB-D59DEEF060C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70506-0FA5-40DD-9694-188DC4CDC2C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png"/><Relationship Id="rId8" Type="http://schemas.openxmlformats.org/officeDocument/2006/relationships/image" Target="../media/image15.jpeg"/><Relationship Id="rId7" Type="http://schemas.openxmlformats.org/officeDocument/2006/relationships/image" Target="../media/image14.png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hyperlink" Target="https://&#1084;&#1086;&#1081;&#1073;&#1080;&#1079;&#1085;&#1077;&#1089;.&#1088;&#1092;/" TargetMode="Externa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7.png"/><Relationship Id="rId1" Type="http://schemas.openxmlformats.org/officeDocument/2006/relationships/hyperlink" Target="https://www.economy.gov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54796"/>
          </a:xfrm>
        </p:spPr>
        <p:txBody>
          <a:bodyPr>
            <a:normAutofit/>
          </a:bodyPr>
          <a:lstStyle/>
          <a:p>
            <a:r>
              <a:rPr lang="ru-RU" sz="3200" b="1" dirty="0"/>
              <a:t>Основные формы предпринимательской деятельности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685385" y="2639857"/>
            <a:ext cx="2286001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Индивидуальный предприниматель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671" y="3521800"/>
            <a:ext cx="2286000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New</a:t>
            </a:r>
            <a:r>
              <a:rPr lang="ru-RU" b="1" dirty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Физическое лицо, зарегистрированное в качестве плательщика </a:t>
            </a:r>
            <a:r>
              <a:rPr lang="ru-RU" b="1" dirty="0">
                <a:solidFill>
                  <a:schemeClr val="tx1"/>
                </a:solidFill>
              </a:rPr>
              <a:t>налог на профессиональный доход </a:t>
            </a:r>
            <a:r>
              <a:rPr lang="ru-RU" b="1" dirty="0">
                <a:solidFill>
                  <a:srgbClr val="FF0000"/>
                </a:solidFill>
              </a:rPr>
              <a:t>(самозанятый гражданин)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6330" y="5960956"/>
            <a:ext cx="199445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Хозяйственные общества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20298" y="2971800"/>
            <a:ext cx="293310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Общество с ограниченной ответственностью (ООО)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69566" y="4297486"/>
            <a:ext cx="32004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Публичное акционерное общество (ПАО)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986130" y="5105400"/>
            <a:ext cx="32004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Непубличное акционерное общество (АО)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8580783" y="3294965"/>
            <a:ext cx="0" cy="26659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5" idx="3"/>
          </p:cNvCxnSpPr>
          <p:nvPr/>
        </p:nvCxnSpPr>
        <p:spPr>
          <a:xfrm flipH="1">
            <a:off x="8186530" y="5428565"/>
            <a:ext cx="39425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3" idx="3"/>
          </p:cNvCxnSpPr>
          <p:nvPr/>
        </p:nvCxnSpPr>
        <p:spPr>
          <a:xfrm flipH="1">
            <a:off x="8153400" y="3294965"/>
            <a:ext cx="427384" cy="184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4" idx="3"/>
          </p:cNvCxnSpPr>
          <p:nvPr/>
        </p:nvCxnSpPr>
        <p:spPr>
          <a:xfrm flipH="1">
            <a:off x="8169966" y="4620651"/>
            <a:ext cx="39425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Объект 2"/>
          <p:cNvSpPr txBox="1"/>
          <p:nvPr/>
        </p:nvSpPr>
        <p:spPr>
          <a:xfrm>
            <a:off x="467544" y="1405020"/>
            <a:ext cx="8208900" cy="122179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/>
              <a:t>Предпринимательская деятельность </a:t>
            </a:r>
            <a:r>
              <a:rPr lang="ru-RU" sz="2000" dirty="0"/>
              <a:t>– самостоятельная, осуществляемая на свой риск деятельность, направленная на систематическое получение прибыли от пользования имуществом, продажи продуктов, выполнения работ или оказания услуг лицами, зарегистрированными в этом качестве в установленном законе порядком (ст.2 Гражданского кодекса  РФ)</a:t>
            </a:r>
            <a:endParaRPr lang="en-US" sz="20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2699792" y="782186"/>
            <a:ext cx="6227773" cy="8585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00"/>
              </a:lnSpc>
              <a:spcBef>
                <a:spcPct val="0"/>
              </a:spcBef>
            </a:pPr>
            <a:r>
              <a:rPr lang="ru-RU" sz="2500" b="1" dirty="0">
                <a:solidFill>
                  <a:srgbClr val="C00000"/>
                </a:solidFill>
                <a:latin typeface="Arialle"/>
              </a:rPr>
              <a:t>Налог на профессиональный доход – это специальный налоговый режим</a:t>
            </a:r>
            <a:endParaRPr lang="en-US" sz="2500" b="1" dirty="0">
              <a:solidFill>
                <a:srgbClr val="C00000"/>
              </a:solidFill>
              <a:latin typeface="Arialle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835784" y="2088287"/>
            <a:ext cx="6582898" cy="807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00"/>
              </a:lnSpc>
            </a:pPr>
            <a:r>
              <a:rPr lang="ru-RU" sz="1400" spc="70" dirty="0">
                <a:solidFill>
                  <a:srgbClr val="163659"/>
                </a:solidFill>
                <a:latin typeface="Arialle"/>
              </a:rPr>
              <a:t>Доход облагается налогом по ставке 4% (если продукт/услуги для физического лица) и 6% (если продукт/услуга для юридического лица)</a:t>
            </a:r>
            <a:endParaRPr lang="en-US" sz="1400" spc="70" dirty="0">
              <a:solidFill>
                <a:srgbClr val="163659"/>
              </a:solidFill>
              <a:latin typeface="Arialle"/>
            </a:endParaRPr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631905" y="3439909"/>
            <a:ext cx="900385" cy="900385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91508" y="3990840"/>
            <a:ext cx="941763" cy="941763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41983" y="4671091"/>
            <a:ext cx="941763" cy="941763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90527" y="2626757"/>
            <a:ext cx="941763" cy="941763"/>
          </a:xfrm>
          <a:prstGeom prst="rect">
            <a:avLst/>
          </a:prstGeom>
        </p:spPr>
      </p:pic>
      <p:sp>
        <p:nvSpPr>
          <p:cNvPr id="25" name="AutoShape 3"/>
          <p:cNvSpPr/>
          <p:nvPr/>
        </p:nvSpPr>
        <p:spPr>
          <a:xfrm>
            <a:off x="0" y="857250"/>
            <a:ext cx="2497131" cy="10892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ru-RU" sz="900" dirty="0"/>
          </a:p>
        </p:txBody>
      </p:sp>
      <p:pic>
        <p:nvPicPr>
          <p:cNvPr id="26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821589" y="949928"/>
            <a:ext cx="1524313" cy="872669"/>
          </a:xfrm>
          <a:prstGeom prst="rect">
            <a:avLst/>
          </a:prstGeom>
        </p:spPr>
      </p:pic>
      <p:pic>
        <p:nvPicPr>
          <p:cNvPr id="27" name="Picture 14"/>
          <p:cNvPicPr>
            <a:picLocks noChangeAspect="1"/>
          </p:cNvPicPr>
          <p:nvPr/>
        </p:nvPicPr>
        <p:blipFill>
          <a:blip r:embed="rId6" cstate="print">
            <a:alphaModFix amt="8999"/>
          </a:blip>
          <a:srcRect/>
          <a:stretch>
            <a:fillRect/>
          </a:stretch>
        </p:blipFill>
        <p:spPr>
          <a:xfrm>
            <a:off x="-76200" y="974723"/>
            <a:ext cx="972418" cy="972418"/>
          </a:xfrm>
          <a:prstGeom prst="rect">
            <a:avLst/>
          </a:prstGeom>
        </p:spPr>
      </p:pic>
      <p:sp>
        <p:nvSpPr>
          <p:cNvPr id="24" name="TextBox 12"/>
          <p:cNvSpPr txBox="1"/>
          <p:nvPr/>
        </p:nvSpPr>
        <p:spPr>
          <a:xfrm>
            <a:off x="1691640" y="3860800"/>
            <a:ext cx="7038975" cy="2692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00"/>
              </a:lnSpc>
            </a:pPr>
            <a:r>
              <a:rPr lang="ru-RU" sz="1400" spc="70" dirty="0">
                <a:solidFill>
                  <a:srgbClr val="163659"/>
                </a:solidFill>
                <a:latin typeface="Arialle"/>
              </a:rPr>
              <a:t>Физические лица и действующие индивидуальные предприниматели</a:t>
            </a:r>
            <a:endParaRPr lang="en-US" sz="1400" spc="70" dirty="0">
              <a:solidFill>
                <a:srgbClr val="163659"/>
              </a:solidFill>
              <a:latin typeface="Arialle"/>
            </a:endParaRPr>
          </a:p>
        </p:txBody>
      </p:sp>
      <p:sp>
        <p:nvSpPr>
          <p:cNvPr id="28" name="TextBox 12"/>
          <p:cNvSpPr txBox="1"/>
          <p:nvPr/>
        </p:nvSpPr>
        <p:spPr>
          <a:xfrm>
            <a:off x="1763394" y="4327594"/>
            <a:ext cx="6582897" cy="2692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00"/>
              </a:lnSpc>
            </a:pPr>
            <a:r>
              <a:rPr lang="ru-RU" sz="1400" spc="70" dirty="0">
                <a:solidFill>
                  <a:srgbClr val="163659"/>
                </a:solidFill>
                <a:latin typeface="Arialle"/>
              </a:rPr>
              <a:t>С 1 июля 2020 года действует на территории Кузбасса</a:t>
            </a:r>
            <a:endParaRPr lang="en-US" sz="1400" spc="70" dirty="0">
              <a:solidFill>
                <a:srgbClr val="163659"/>
              </a:solidFill>
              <a:latin typeface="Arialle"/>
            </a:endParaRPr>
          </a:p>
        </p:txBody>
      </p:sp>
      <p:pic>
        <p:nvPicPr>
          <p:cNvPr id="29" name="Picture 15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641983" y="1947474"/>
            <a:ext cx="941763" cy="941763"/>
          </a:xfrm>
          <a:prstGeom prst="rect">
            <a:avLst/>
          </a:prstGeom>
        </p:spPr>
      </p:pic>
      <p:sp>
        <p:nvSpPr>
          <p:cNvPr id="30" name="TextBox 12"/>
          <p:cNvSpPr txBox="1"/>
          <p:nvPr/>
        </p:nvSpPr>
        <p:spPr>
          <a:xfrm>
            <a:off x="1763394" y="4869451"/>
            <a:ext cx="6582897" cy="538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100"/>
              </a:lnSpc>
            </a:pPr>
            <a:r>
              <a:rPr lang="ru-RU" sz="1400" spc="70" dirty="0">
                <a:solidFill>
                  <a:srgbClr val="163659"/>
                </a:solidFill>
                <a:latin typeface="Arialle"/>
              </a:rPr>
              <a:t>Регламентируется </a:t>
            </a:r>
            <a:r>
              <a:rPr lang="ru-RU" sz="1400" b="1" spc="70" dirty="0">
                <a:solidFill>
                  <a:srgbClr val="163659"/>
                </a:solidFill>
                <a:latin typeface="Arialle"/>
              </a:rPr>
              <a:t>Федеральным законом от 27.11.2018 № 422-ФЗ</a:t>
            </a:r>
            <a:endParaRPr lang="en-US" sz="1400" b="1" spc="70" dirty="0">
              <a:solidFill>
                <a:srgbClr val="163659"/>
              </a:solidFill>
              <a:latin typeface="Arialle"/>
            </a:endParaRPr>
          </a:p>
        </p:txBody>
      </p:sp>
      <p:sp>
        <p:nvSpPr>
          <p:cNvPr id="18" name="TextBox 12"/>
          <p:cNvSpPr txBox="1"/>
          <p:nvPr/>
        </p:nvSpPr>
        <p:spPr>
          <a:xfrm>
            <a:off x="179512" y="5593472"/>
            <a:ext cx="8856984" cy="9899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200"/>
              </a:lnSpc>
              <a:buFont typeface="Arial" panose="020B0604020202020204" pitchFamily="34" charset="0"/>
              <a:buNone/>
            </a:pPr>
            <a:r>
              <a:rPr lang="ru-RU" sz="1400" b="1" dirty="0"/>
              <a:t>Согласно 209 ФЗ "О развитии малого и среднего предпринимательства в Российской Федерации« и его редакции ФЗ №169 от 08.06.2020, «самозанятые» могут получать меры господдержки наравне с субъектами МСП.</a:t>
            </a:r>
            <a:endParaRPr lang="ru-RU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691640" y="2896235"/>
            <a:ext cx="7095490" cy="899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ru-RU" sz="1400" spc="70" dirty="0">
                <a:solidFill>
                  <a:srgbClr val="163659"/>
                </a:solidFill>
                <a:latin typeface="Arialle"/>
              </a:rPr>
              <a:t>Декларацию представлять не нужно. Учет доходов ведется автоматически в мобильном приложении. Налог также начисляется автоматически в приложении ежемесячно.</a:t>
            </a:r>
            <a:endParaRPr lang="ru-RU" sz="1400" spc="70" dirty="0">
              <a:solidFill>
                <a:srgbClr val="163659"/>
              </a:solidFill>
              <a:latin typeface="Ariall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2771800" y="303220"/>
            <a:ext cx="6120680" cy="1307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00"/>
              </a:lnSpc>
              <a:spcBef>
                <a:spcPct val="0"/>
              </a:spcBef>
            </a:pPr>
            <a:r>
              <a:rPr lang="ru-RU" sz="2500" b="1" dirty="0">
                <a:solidFill>
                  <a:srgbClr val="C00000"/>
                </a:solidFill>
                <a:latin typeface="Arialle"/>
              </a:rPr>
              <a:t>Ограничения для ведения предпринимательской деятельности в форме «самозанятого»:</a:t>
            </a:r>
            <a:endParaRPr lang="en-US" sz="2500" b="1" dirty="0">
              <a:solidFill>
                <a:srgbClr val="C00000"/>
              </a:solidFill>
              <a:latin typeface="Arialle"/>
            </a:endParaRPr>
          </a:p>
        </p:txBody>
      </p:sp>
      <p:sp>
        <p:nvSpPr>
          <p:cNvPr id="25" name="AutoShape 3"/>
          <p:cNvSpPr/>
          <p:nvPr/>
        </p:nvSpPr>
        <p:spPr>
          <a:xfrm>
            <a:off x="0" y="857250"/>
            <a:ext cx="2497131" cy="10892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ru-RU" sz="900" dirty="0"/>
          </a:p>
        </p:txBody>
      </p:sp>
      <p:pic>
        <p:nvPicPr>
          <p:cNvPr id="26" name="Picture 4"/>
          <p:cNvPicPr>
            <a:picLocks noChangeAspect="1"/>
          </p:cNvPicPr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794093" y="906108"/>
            <a:ext cx="1524313" cy="872669"/>
          </a:xfrm>
          <a:prstGeom prst="rect">
            <a:avLst/>
          </a:prstGeom>
        </p:spPr>
      </p:pic>
      <p:pic>
        <p:nvPicPr>
          <p:cNvPr id="27" name="Picture 14"/>
          <p:cNvPicPr>
            <a:picLocks noChangeAspect="1"/>
          </p:cNvPicPr>
          <p:nvPr/>
        </p:nvPicPr>
        <p:blipFill>
          <a:blip r:embed="rId2" cstate="print">
            <a:alphaModFix amt="8999"/>
          </a:blip>
          <a:srcRect/>
          <a:stretch>
            <a:fillRect/>
          </a:stretch>
        </p:blipFill>
        <p:spPr>
          <a:xfrm>
            <a:off x="-76200" y="974723"/>
            <a:ext cx="972418" cy="972418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586" y="4580890"/>
            <a:ext cx="4384016" cy="147942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301" y="2146732"/>
            <a:ext cx="3314700" cy="24237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b="1" spc="70" dirty="0">
                <a:solidFill>
                  <a:srgbClr val="163659"/>
                </a:solidFill>
                <a:latin typeface="Arialle"/>
              </a:rPr>
              <a:t>Выручка за год более 2,4 млн рублей</a:t>
            </a:r>
            <a:endParaRPr lang="ru-RU" sz="1200" b="1" spc="70" dirty="0">
              <a:solidFill>
                <a:srgbClr val="163659"/>
              </a:solidFill>
              <a:latin typeface="Arialle"/>
            </a:endParaRPr>
          </a:p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spc="70" dirty="0">
                <a:solidFill>
                  <a:srgbClr val="163659"/>
                </a:solidFill>
                <a:latin typeface="Arialle"/>
              </a:rPr>
              <a:t>Реализация подакцизных товаров и товаров, подлежащих обязательной маркировке</a:t>
            </a:r>
            <a:endParaRPr lang="ru-RU" sz="1200" spc="70" dirty="0">
              <a:solidFill>
                <a:srgbClr val="163659"/>
              </a:solidFill>
              <a:latin typeface="Arialle"/>
            </a:endParaRPr>
          </a:p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spc="70" dirty="0">
                <a:solidFill>
                  <a:srgbClr val="163659"/>
                </a:solidFill>
                <a:latin typeface="Arialle"/>
              </a:rPr>
              <a:t>осуществление </a:t>
            </a:r>
            <a:r>
              <a:rPr lang="ru-RU" sz="1200" b="1" spc="70" dirty="0">
                <a:solidFill>
                  <a:srgbClr val="163659"/>
                </a:solidFill>
                <a:latin typeface="Arialle"/>
              </a:rPr>
              <a:t>перепродажи </a:t>
            </a:r>
            <a:br>
              <a:rPr lang="ru-RU" sz="1200" b="1" spc="70" dirty="0">
                <a:solidFill>
                  <a:srgbClr val="163659"/>
                </a:solidFill>
                <a:latin typeface="Arialle"/>
              </a:rPr>
            </a:br>
            <a:r>
              <a:rPr lang="ru-RU" sz="1200" b="1" spc="70" dirty="0">
                <a:solidFill>
                  <a:srgbClr val="163659"/>
                </a:solidFill>
                <a:latin typeface="Arialle"/>
              </a:rPr>
              <a:t>товаров</a:t>
            </a:r>
            <a:r>
              <a:rPr lang="ru-RU" sz="1200" spc="70" dirty="0">
                <a:solidFill>
                  <a:srgbClr val="163659"/>
                </a:solidFill>
                <a:latin typeface="Arialle"/>
              </a:rPr>
              <a:t>, имущественных прав</a:t>
            </a:r>
            <a:endParaRPr lang="ru-RU" sz="1200" spc="70" dirty="0">
              <a:solidFill>
                <a:srgbClr val="163659"/>
              </a:solidFill>
              <a:latin typeface="Arialle"/>
            </a:endParaRPr>
          </a:p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spc="70" dirty="0">
                <a:solidFill>
                  <a:srgbClr val="163659"/>
                </a:solidFill>
                <a:latin typeface="Arialle"/>
              </a:rPr>
              <a:t>добыча и (или) реализация полезных ископаемых</a:t>
            </a:r>
            <a:endParaRPr lang="en-US" sz="1200" spc="70" dirty="0">
              <a:solidFill>
                <a:srgbClr val="163659"/>
              </a:solidFill>
              <a:latin typeface="Arialle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5000" y="2502593"/>
            <a:ext cx="3314700" cy="2122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spc="70" dirty="0">
                <a:solidFill>
                  <a:srgbClr val="163659"/>
                </a:solidFill>
                <a:latin typeface="Arialle"/>
              </a:rPr>
              <a:t>применение иных специальных налоговых режимов</a:t>
            </a:r>
            <a:endParaRPr lang="ru-RU" sz="1200" spc="70" dirty="0">
              <a:solidFill>
                <a:srgbClr val="163659"/>
              </a:solidFill>
              <a:latin typeface="Arialle"/>
            </a:endParaRPr>
          </a:p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spc="70" dirty="0">
                <a:solidFill>
                  <a:srgbClr val="163659"/>
                </a:solidFill>
                <a:latin typeface="Arialle"/>
              </a:rPr>
              <a:t>ведение предпринимательской деятельности в интересах другого лица на основе договоров поручения, договоров комиссии либо агентских договоров</a:t>
            </a:r>
            <a:endParaRPr lang="ru-RU" sz="1200" spc="70" dirty="0">
              <a:solidFill>
                <a:srgbClr val="163659"/>
              </a:solidFill>
              <a:latin typeface="Arialle"/>
            </a:endParaRPr>
          </a:p>
          <a:p>
            <a:pPr marL="171450" indent="-1714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ru-RU" sz="1200" b="1" spc="70" dirty="0">
                <a:solidFill>
                  <a:srgbClr val="163659"/>
                </a:solidFill>
                <a:latin typeface="Arialle"/>
              </a:rPr>
              <a:t>нельзя иметь наёмных работников</a:t>
            </a:r>
            <a:endParaRPr lang="ru-RU" sz="1200" b="1" spc="70" dirty="0">
              <a:solidFill>
                <a:srgbClr val="163659"/>
              </a:solidFill>
              <a:latin typeface="Arialle"/>
            </a:endParaRPr>
          </a:p>
        </p:txBody>
      </p:sp>
      <p:pic>
        <p:nvPicPr>
          <p:cNvPr id="16" name="Picture 1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588329" y="2505472"/>
            <a:ext cx="941763" cy="941763"/>
          </a:xfrm>
          <a:prstGeom prst="rect">
            <a:avLst/>
          </a:prstGeom>
        </p:spPr>
      </p:pic>
      <p:pic>
        <p:nvPicPr>
          <p:cNvPr id="17" name="Picture 2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3789307" y="3146573"/>
            <a:ext cx="941763" cy="9417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" cstate="print"/>
          <a:srcRect l="16926" t="18016" r="31100" b="6386"/>
          <a:stretch>
            <a:fillRect/>
          </a:stretch>
        </p:blipFill>
        <p:spPr>
          <a:xfrm>
            <a:off x="294448" y="99859"/>
            <a:ext cx="8555104" cy="67403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Государственная регистрация бизнеса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Федеральный закон от 08.08.2001 №129 –ФЗ «О государственной регистрации юридических лиц и индивидуальных предпринимателей» (регистрация)</a:t>
            </a:r>
            <a:endParaRPr lang="ru-RU" dirty="0"/>
          </a:p>
          <a:p>
            <a:r>
              <a:rPr lang="ru-RU" dirty="0"/>
              <a:t>Ст. 83, 84 Налогового кодекса РФ (постановка на учет)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 Государственная регистрация бизнеса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Регистрация в качестве ИП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533400" y="2514600"/>
            <a:ext cx="1905000" cy="1905000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Заявление о государственной регистрации Р21001</a:t>
            </a:r>
            <a:endParaRPr lang="ru-RU" dirty="0"/>
          </a:p>
        </p:txBody>
      </p:sp>
      <p:sp>
        <p:nvSpPr>
          <p:cNvPr id="5" name="Загнутый угол 4"/>
          <p:cNvSpPr/>
          <p:nvPr/>
        </p:nvSpPr>
        <p:spPr>
          <a:xfrm>
            <a:off x="2710069" y="2514600"/>
            <a:ext cx="1745974" cy="1895061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Паспорт</a:t>
            </a:r>
            <a:endParaRPr lang="ru-RU" dirty="0"/>
          </a:p>
        </p:txBody>
      </p:sp>
      <p:sp>
        <p:nvSpPr>
          <p:cNvPr id="6" name="Загнутый угол 5"/>
          <p:cNvSpPr/>
          <p:nvPr/>
        </p:nvSpPr>
        <p:spPr>
          <a:xfrm>
            <a:off x="4648200" y="2534478"/>
            <a:ext cx="1745974" cy="1895061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Копия свидетельства ИНН</a:t>
            </a:r>
            <a:endParaRPr lang="ru-RU" dirty="0"/>
          </a:p>
        </p:txBody>
      </p:sp>
      <p:sp>
        <p:nvSpPr>
          <p:cNvPr id="7" name="Загнутый угол 6"/>
          <p:cNvSpPr/>
          <p:nvPr/>
        </p:nvSpPr>
        <p:spPr>
          <a:xfrm>
            <a:off x="6556512" y="2534478"/>
            <a:ext cx="2054087" cy="1895061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  <a:p>
            <a:pPr algn="ctr"/>
            <a:r>
              <a:rPr lang="ru-RU" sz="1400" dirty="0"/>
              <a:t>Квитанция об уплате государственной пошлины</a:t>
            </a:r>
            <a:endParaRPr lang="ru-RU" sz="1400" dirty="0"/>
          </a:p>
          <a:p>
            <a:pPr algn="ctr"/>
            <a:r>
              <a:rPr lang="ru-RU" sz="1400" dirty="0"/>
              <a:t>800 рублей (при передаче документов на бумажных носителях)</a:t>
            </a:r>
            <a:endParaRPr lang="ru-RU" sz="1400" dirty="0"/>
          </a:p>
        </p:txBody>
      </p:sp>
      <p:sp>
        <p:nvSpPr>
          <p:cNvPr id="8" name="Объект 4"/>
          <p:cNvSpPr txBox="1"/>
          <p:nvPr/>
        </p:nvSpPr>
        <p:spPr>
          <a:xfrm>
            <a:off x="444378" y="5368407"/>
            <a:ext cx="8363031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Федеральный закон от 08.08.2001 №129 –ФЗ «О государственной регистрации юридических лиц и индивидуальных предпринимателей» (регистрация)</a:t>
            </a:r>
            <a:endParaRPr lang="ru-RU" sz="1800" dirty="0"/>
          </a:p>
          <a:p>
            <a:r>
              <a:rPr lang="ru-RU" sz="1800" dirty="0"/>
              <a:t>Ст. 83, 84 Налогового кодекса РФ (постановка на учет)</a:t>
            </a:r>
            <a:endParaRPr lang="ru-RU" sz="1800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Государственная регистрация бизнеса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Где и как регистрировать ИП?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2590800"/>
            <a:ext cx="35814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Лично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19600" y="2590800"/>
            <a:ext cx="35814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Удаленно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962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 отделении ФНС РФ в вашем регионе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08383" y="5029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 МФЦ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45496" y="398227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 почте (с описью!)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40571" y="4479641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электронном виде (с ЭЦП), в том числе на сайте ИФНС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Государственная регистрация бизнеса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48690" y="1772920"/>
            <a:ext cx="7397750" cy="7067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Самозанятый регистрируется самостоятельно путём скачивания приложения «Мой налог» или на сайте госуслуг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924944"/>
            <a:ext cx="836327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Open Sans" panose="020B0606030504020204" pitchFamily="34" charset="0"/>
              </a:rPr>
              <a:t>«Мой налог» — это официальное приложение ФНС России для налогоплательщиков налога на профессиональный доход. Оно помогает зарегистрироваться и работать. Приложение обеспечивает всё взаимодействие между самозанятыми и налоговыми органами, не требуя личного визита в инспекцию. Оно заменяет кассу и отчетность.</a:t>
            </a:r>
            <a:endParaRPr lang="ru-RU" b="0" i="0" dirty="0">
              <a:effectLst/>
              <a:latin typeface="Open Sans" panose="020B0606030504020204" pitchFamily="34" charset="0"/>
            </a:endParaRPr>
          </a:p>
          <a:p>
            <a:pPr algn="ctr"/>
            <a:endParaRPr lang="ru-RU" b="0" i="0" dirty="0">
              <a:effectLst/>
              <a:latin typeface="Open Sans" panose="020B06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05965"/>
              </a:solidFill>
              <a:effectLst/>
              <a:latin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901140" y="2994426"/>
            <a:ext cx="48547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le" panose="020B0604020202020204" charset="0"/>
                <a:ea typeface="Arialle" panose="020B0604020202020204" charset="0"/>
                <a:cs typeface="Arialle" panose="020B0604020202020204" charset="0"/>
                <a:hlinkClick r:id="rId1"/>
              </a:rPr>
              <a:t>https://www.economy.gov.ru/</a:t>
            </a:r>
            <a:r>
              <a:rPr lang="ru-RU" sz="1600" b="1" dirty="0">
                <a:latin typeface="Arialle" panose="020B0604020202020204" charset="0"/>
                <a:ea typeface="Arialle" panose="020B0604020202020204" charset="0"/>
                <a:cs typeface="Arialle" panose="020B0604020202020204" charset="0"/>
              </a:rPr>
              <a:t> - Министерство экономического развития РФ</a:t>
            </a:r>
            <a:endParaRPr lang="ru-RU" sz="1600" b="1" dirty="0">
              <a:latin typeface="Arialle" panose="020B0604020202020204" charset="0"/>
              <a:ea typeface="Arialle" panose="020B0604020202020204" charset="0"/>
              <a:cs typeface="Arialle" panose="020B0604020202020204" charset="0"/>
            </a:endParaRPr>
          </a:p>
          <a:p>
            <a:r>
              <a:rPr lang="ru-RU" sz="1600" b="1" dirty="0" err="1">
                <a:latin typeface="Arialle" panose="020B0604020202020204" charset="0"/>
                <a:ea typeface="Arialle" panose="020B0604020202020204" charset="0"/>
                <a:cs typeface="Arialle" panose="020B0604020202020204" charset="0"/>
                <a:hlinkClick r:id="rId2"/>
              </a:rPr>
              <a:t>мойбизнес.рф</a:t>
            </a:r>
            <a:r>
              <a:rPr lang="ru-RU" sz="1600" b="1" dirty="0">
                <a:latin typeface="Arialle" panose="020B0604020202020204" charset="0"/>
                <a:ea typeface="Arialle" panose="020B0604020202020204" charset="0"/>
                <a:cs typeface="Arialle" panose="020B0604020202020204" charset="0"/>
              </a:rPr>
              <a:t> – Сайт федерального проекта по поддержке малого и среднего предпринимательства</a:t>
            </a:r>
            <a:endParaRPr lang="ru-RU" sz="1600" b="1" dirty="0">
              <a:latin typeface="Arialle" panose="020B0604020202020204" charset="0"/>
              <a:ea typeface="Arialle" panose="020B0604020202020204" charset="0"/>
              <a:cs typeface="Arialle" panose="020B0604020202020204" charset="0"/>
            </a:endParaRPr>
          </a:p>
        </p:txBody>
      </p:sp>
      <p:sp>
        <p:nvSpPr>
          <p:cNvPr id="10" name="AutoShape 3"/>
          <p:cNvSpPr/>
          <p:nvPr/>
        </p:nvSpPr>
        <p:spPr>
          <a:xfrm>
            <a:off x="76200" y="886408"/>
            <a:ext cx="2497131" cy="10892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ru-RU" sz="900" dirty="0"/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870293" y="935266"/>
            <a:ext cx="1524313" cy="872669"/>
          </a:xfrm>
          <a:prstGeom prst="rect">
            <a:avLst/>
          </a:prstGeom>
        </p:spPr>
      </p:pic>
      <p:pic>
        <p:nvPicPr>
          <p:cNvPr id="12" name="Picture 14"/>
          <p:cNvPicPr>
            <a:picLocks noChangeAspect="1"/>
          </p:cNvPicPr>
          <p:nvPr/>
        </p:nvPicPr>
        <p:blipFill>
          <a:blip r:embed="rId4" cstate="print">
            <a:alphaModFix amt="8999"/>
          </a:blip>
          <a:srcRect/>
          <a:stretch>
            <a:fillRect/>
          </a:stretch>
        </p:blipFill>
        <p:spPr>
          <a:xfrm>
            <a:off x="0" y="1003881"/>
            <a:ext cx="972418" cy="972418"/>
          </a:xfrm>
          <a:prstGeom prst="rect">
            <a:avLst/>
          </a:prstGeom>
        </p:spPr>
      </p:pic>
      <p:sp>
        <p:nvSpPr>
          <p:cNvPr id="2" name="TextBox 5"/>
          <p:cNvSpPr txBox="1"/>
          <p:nvPr/>
        </p:nvSpPr>
        <p:spPr>
          <a:xfrm>
            <a:off x="2915816" y="1032466"/>
            <a:ext cx="5976664" cy="12868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500"/>
              </a:lnSpc>
              <a:spcBef>
                <a:spcPct val="0"/>
              </a:spcBef>
            </a:pPr>
            <a:r>
              <a:rPr lang="ru-RU" sz="2500" b="1" dirty="0">
                <a:solidFill>
                  <a:srgbClr val="C00000"/>
                </a:solidFill>
                <a:latin typeface="Arialle"/>
              </a:rPr>
              <a:t>Полезные ссылки и контакты Центра Мой бизнес:</a:t>
            </a:r>
            <a:endParaRPr lang="ru-RU" sz="2500" b="1" dirty="0">
              <a:solidFill>
                <a:srgbClr val="C00000"/>
              </a:solidFill>
              <a:latin typeface="Arialle"/>
            </a:endParaRPr>
          </a:p>
          <a:p>
            <a:pPr>
              <a:lnSpc>
                <a:spcPts val="3500"/>
              </a:lnSpc>
              <a:spcBef>
                <a:spcPct val="0"/>
              </a:spcBef>
            </a:pPr>
            <a:r>
              <a:rPr lang="ru-RU" b="1" dirty="0">
                <a:latin typeface="Arialle"/>
              </a:rPr>
              <a:t>Г. Кемерово, ул. Сосновый бульвар 1, 2-й этаж.</a:t>
            </a:r>
            <a:endParaRPr lang="en-US" b="1" dirty="0">
              <a:latin typeface="Ariall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885" y="4580890"/>
            <a:ext cx="3994785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>
                <a:solidFill>
                  <a:srgbClr val="860000"/>
                </a:solidFill>
                <a:latin typeface="Franklin Gothic Demi" panose="020B0703020102020204" pitchFamily="34" charset="0"/>
              </a:rPr>
              <a:t>Сайт центра </a:t>
            </a:r>
            <a:br>
              <a:rPr lang="ru-RU" sz="2100" dirty="0">
                <a:solidFill>
                  <a:srgbClr val="860000"/>
                </a:solidFill>
                <a:latin typeface="Franklin Gothic Demi" panose="020B0703020102020204" pitchFamily="34" charset="0"/>
              </a:rPr>
            </a:br>
            <a:r>
              <a:rPr lang="ru-RU" sz="2100" dirty="0">
                <a:solidFill>
                  <a:srgbClr val="860000"/>
                </a:solidFill>
                <a:latin typeface="Franklin Gothic Demi" panose="020B0703020102020204" pitchFamily="34" charset="0"/>
              </a:rPr>
              <a:t>«Мой бизнес» в Кузбассе:</a:t>
            </a:r>
            <a:endParaRPr lang="ru-RU" sz="2100" dirty="0">
              <a:solidFill>
                <a:srgbClr val="860000"/>
              </a:solidFill>
              <a:latin typeface="Franklin Gothic Demi" panose="020B0703020102020204" pitchFamily="34" charset="0"/>
            </a:endParaRPr>
          </a:p>
          <a:p>
            <a:r>
              <a:rPr lang="en-US" sz="2100" dirty="0">
                <a:solidFill>
                  <a:srgbClr val="FF5233"/>
                </a:solidFill>
                <a:latin typeface="Franklin Gothic Demi" panose="020B0703020102020204" pitchFamily="34" charset="0"/>
              </a:rPr>
              <a:t>www.moibiz42.ru</a:t>
            </a:r>
            <a:endParaRPr lang="ru-RU" sz="2100" dirty="0">
              <a:solidFill>
                <a:srgbClr val="FF5233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0416" y="4373082"/>
            <a:ext cx="1200150" cy="1200150"/>
          </a:xfrm>
          <a:prstGeom prst="rect">
            <a:avLst/>
          </a:prstGeom>
        </p:spPr>
      </p:pic>
      <p:pic>
        <p:nvPicPr>
          <p:cNvPr id="13" name="Picture 2" descr="Областной экономический еженедельник «Авант-ПАРТНЕР» № 26 от 19.12.2019 «Мой  бизнес. Кузбасс»: Дом предпринимателя. БИЗНЕС-ПОРТАЛ КУЗБАССА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319" y="4724883"/>
            <a:ext cx="2292162" cy="1289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43" y="3848100"/>
            <a:ext cx="379587" cy="35666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831215" y="3806190"/>
            <a:ext cx="22593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prstClr val="black"/>
                </a:solidFill>
                <a:latin typeface="Arial" panose="020B0604020202020204" pitchFamily="34" charset="0"/>
                <a:ea typeface="Open Sans Condensed" panose="020B0806030504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FF5233"/>
                </a:solidFill>
                <a:latin typeface="Franklin Gothic Demi" panose="020B0703020102020204" pitchFamily="34" charset="0"/>
                <a:ea typeface="Open Sans Condensed" panose="020B0806030504020204" pitchFamily="34" charset="0"/>
                <a:cs typeface="Arial" panose="020B0604020202020204" pitchFamily="34" charset="0"/>
              </a:rPr>
              <a:t>info</a:t>
            </a:r>
            <a:r>
              <a:rPr lang="en-US" dirty="0">
                <a:solidFill>
                  <a:srgbClr val="FF5233"/>
                </a:solidFill>
                <a:latin typeface="Franklin Gothic Demi" panose="020B0703020102020204" pitchFamily="34" charset="0"/>
              </a:rPr>
              <a:t>@moibiz42.ru</a:t>
            </a:r>
            <a:endParaRPr lang="ru-RU" dirty="0">
              <a:solidFill>
                <a:srgbClr val="FF5233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16" name="Picture 2" descr="Иконка instagram - Png картинки и иконки без фона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75" y="3357399"/>
            <a:ext cx="356667" cy="35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405" y="3361690"/>
            <a:ext cx="170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5233"/>
                </a:solidFill>
                <a:latin typeface="Franklin Gothic Demi" panose="020B0703020102020204" pitchFamily="34" charset="0"/>
              </a:rPr>
              <a:t>@moibiz42</a:t>
            </a:r>
            <a:endParaRPr lang="ru-RU" dirty="0">
              <a:solidFill>
                <a:srgbClr val="FF5233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18" name="Picture 4" descr="Значок телеграмма - Png картинки и иконки без фона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16" y="2808111"/>
            <a:ext cx="386262" cy="38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82955" y="2812415"/>
            <a:ext cx="2737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5233"/>
                </a:solidFill>
                <a:latin typeface="Franklin Gothic Demi" panose="020B0703020102020204" pitchFamily="34" charset="0"/>
              </a:rPr>
              <a:t>«Мой бизнес.Кузбасс»</a:t>
            </a:r>
            <a:endParaRPr lang="ru-RU" dirty="0">
              <a:solidFill>
                <a:srgbClr val="FF5233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0" y="2367752"/>
            <a:ext cx="138127" cy="23777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1" name="TextBox 20"/>
          <p:cNvSpPr txBox="1"/>
          <p:nvPr/>
        </p:nvSpPr>
        <p:spPr>
          <a:xfrm>
            <a:off x="831408" y="2351033"/>
            <a:ext cx="2276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5233"/>
                </a:solidFill>
                <a:latin typeface="Franklin Gothic Demi" panose="020B0703020102020204" pitchFamily="34" charset="0"/>
              </a:rPr>
              <a:t>+7 (3842) 778870</a:t>
            </a:r>
            <a:endParaRPr lang="ru-RU" sz="1600" dirty="0">
              <a:solidFill>
                <a:srgbClr val="FF5233"/>
              </a:solidFill>
              <a:latin typeface="Franklin Gothic Demi" panose="020B0703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3547</Words>
  <Application>WPS Presentation</Application>
  <PresentationFormat>Экран (4:3)</PresentationFormat>
  <Paragraphs>108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Arialle</vt:lpstr>
      <vt:lpstr>Segoe Print</vt:lpstr>
      <vt:lpstr>Open Sans</vt:lpstr>
      <vt:lpstr>Arialle</vt:lpstr>
      <vt:lpstr>Franklin Gothic Demi</vt:lpstr>
      <vt:lpstr>Open Sans Condensed</vt:lpstr>
      <vt:lpstr>Calibri</vt:lpstr>
      <vt:lpstr>Microsoft YaHei</vt:lpstr>
      <vt:lpstr>Arial Unicode MS</vt:lpstr>
      <vt:lpstr>Yu Gothic UI Semibold</vt:lpstr>
      <vt:lpstr>Тема Office</vt:lpstr>
      <vt:lpstr>Основные формы предпринимательской деятельности</vt:lpstr>
      <vt:lpstr>PowerPoint 演示文稿</vt:lpstr>
      <vt:lpstr>PowerPoint 演示文稿</vt:lpstr>
      <vt:lpstr>PowerPoint 演示文稿</vt:lpstr>
      <vt:lpstr>Государственная регистрация бизнеса</vt:lpstr>
      <vt:lpstr> Государственная регистрация бизнеса</vt:lpstr>
      <vt:lpstr>Государственная регистрация бизнеса</vt:lpstr>
      <vt:lpstr>Государственная регистрация бизнеса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Domino</dc:creator>
  <cp:lastModifiedBy>user</cp:lastModifiedBy>
  <cp:revision>32</cp:revision>
  <dcterms:created xsi:type="dcterms:W3CDTF">2016-06-09T09:54:00Z</dcterms:created>
  <dcterms:modified xsi:type="dcterms:W3CDTF">2021-11-30T09:19:51Z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688517E5E603421ABC735F06D850F02A</vt:lpwstr>
  </property>
  <property fmtid="{D5CDD505-2E9C-101B-9397-08002B2CF9AE}" pid="3" name="KSOProductBuildVer">
    <vt:lpwstr>1049-11.2.0.10382</vt:lpwstr>
  </property>
</Properties>
</file>